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63" r:id="rId5"/>
    <p:sldId id="264" r:id="rId6"/>
    <p:sldId id="265" r:id="rId7"/>
    <p:sldId id="261" r:id="rId8"/>
    <p:sldId id="262" r:id="rId9"/>
  </p:sldIdLst>
  <p:sldSz cx="9144000" cy="5143500" type="screen16x9"/>
  <p:notesSz cx="6858000" cy="9144000"/>
  <p:embeddedFontLst>
    <p:embeddedFont>
      <p:font typeface="EB Garamond SemiBold" charset="0"/>
      <p:regular r:id="rId11"/>
      <p:bold r:id="rId12"/>
      <p:italic r:id="rId13"/>
      <p:boldItalic r:id="rId14"/>
    </p:embeddedFont>
    <p:embeddedFont>
      <p:font typeface="Public Sans" charset="0"/>
      <p:regular r:id="rId15"/>
      <p:bold r:id="rId16"/>
      <p:italic r:id="rId17"/>
      <p:boldItalic r:id="rId18"/>
    </p:embeddedFont>
    <p:embeddedFont>
      <p:font typeface="Calibri" pitchFamily="34" charset="0"/>
      <p:regular r:id="rId19"/>
      <p:bold r:id="rId20"/>
      <p:italic r:id="rId21"/>
      <p:boldItalic r:id="rId22"/>
    </p:embeddedFont>
    <p:embeddedFont>
      <p:font typeface="EB Garamond Medium" charset="0"/>
      <p:regular r:id="rId23"/>
      <p:bold r:id="rId24"/>
      <p:italic r:id="rId25"/>
      <p:boldItalic r:id="rId26"/>
    </p:embeddedFont>
    <p:embeddedFont>
      <p:font typeface="EB Garamond"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228"/>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450054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4" y="2640951"/>
            <a:ext cx="3937521" cy="440556"/>
          </a:xfrm>
          <a:prstGeom prst="rect">
            <a:avLst/>
          </a:prstGeom>
          <a:noFill/>
          <a:ln>
            <a:noFill/>
          </a:ln>
        </p:spPr>
        <p:txBody>
          <a:bodyPr spcFirstLastPara="1" wrap="square" lIns="91425" tIns="45700" rIns="91425" bIns="45700" anchor="t" anchorCtr="0">
            <a:noAutofit/>
          </a:bodyPr>
          <a:lstStyle/>
          <a:p>
            <a:pPr marL="0" lvl="0" indent="0"/>
            <a:r>
              <a:rPr lang="en-US" dirty="0" smtClean="0"/>
              <a:t>“</a:t>
            </a:r>
            <a:r>
              <a:rPr lang="en-US" dirty="0"/>
              <a:t>J</a:t>
            </a:r>
            <a:r>
              <a:rPr lang="en-US" dirty="0" smtClean="0"/>
              <a:t>ob </a:t>
            </a:r>
            <a:r>
              <a:rPr lang="en-US" dirty="0"/>
              <a:t>S</a:t>
            </a:r>
            <a:r>
              <a:rPr lang="en-US" dirty="0" smtClean="0"/>
              <a:t>earch Application</a:t>
            </a:r>
            <a:r>
              <a:rPr lang="en-US" dirty="0" smtClean="0"/>
              <a:t>”</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indent="-292100">
              <a:buFont typeface="EB Garamond Medium"/>
              <a:buChar char="▪"/>
            </a:pPr>
            <a:r>
              <a:rPr lang="en-US" sz="1200" dirty="0"/>
              <a:t>This section would provide an overview of the job search application and its purpose. It would also outline the scope of the application and the stakeholders involved.</a:t>
            </a:r>
          </a:p>
          <a:p>
            <a:pPr marL="285750" lvl="0" indent="-292100" algn="l"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410970424"/>
              </p:ext>
            </p:extLst>
          </p:nvPr>
        </p:nvGraphicFramePr>
        <p:xfrm>
          <a:off x="230346" y="2029465"/>
          <a:ext cx="4279525" cy="2377260"/>
        </p:xfrm>
        <a:graphic>
          <a:graphicData uri="http://schemas.openxmlformats.org/drawingml/2006/table">
            <a:tbl>
              <a:tblPr>
                <a:noFill/>
                <a:tableStyleId>{11988E83-D4C4-4DDE-B1E8-2A12097C507F}</a:tableStyleId>
              </a:tblPr>
              <a:tblGrid>
                <a:gridCol w="1739400">
                  <a:extLst>
                    <a:ext uri="{9D8B030D-6E8A-4147-A177-3AD203B41FA5}">
                      <a16:colId xmlns="" xmlns:a16="http://schemas.microsoft.com/office/drawing/2014/main" val="20000"/>
                    </a:ext>
                  </a:extLst>
                </a:gridCol>
                <a:gridCol w="1725800">
                  <a:extLst>
                    <a:ext uri="{9D8B030D-6E8A-4147-A177-3AD203B41FA5}">
                      <a16:colId xmlns="" xmlns:a16="http://schemas.microsoft.com/office/drawing/2014/main" val="20001"/>
                    </a:ext>
                  </a:extLst>
                </a:gridCol>
                <a:gridCol w="814325">
                  <a:extLst>
                    <a:ext uri="{9D8B030D-6E8A-4147-A177-3AD203B41FA5}">
                      <a16:colId xmlns=""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lvl="0" indent="0" algn="l" rtl="0">
                        <a:spcBef>
                          <a:spcPts val="0"/>
                        </a:spcBef>
                        <a:spcAft>
                          <a:spcPts val="0"/>
                        </a:spcAft>
                        <a:buNone/>
                      </a:pPr>
                      <a:r>
                        <a:rPr lang="en-US" dirty="0" smtClean="0">
                          <a:solidFill>
                            <a:schemeClr val="bg1"/>
                          </a:solidFill>
                        </a:rPr>
                        <a:t>2111a4532</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Yasmeen.M</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A5</a:t>
                      </a:r>
                      <a:endParaRPr dirty="0">
                        <a:solidFill>
                          <a:schemeClr val="bg1"/>
                        </a:solidFill>
                      </a:endParaRPr>
                    </a:p>
                  </a:txBody>
                  <a:tcPr marL="91425" marR="91425" marT="91425" marB="91425"/>
                </a:tc>
                <a:extLst>
                  <a:ext uri="{0D108BD9-81ED-4DB2-BD59-A6C34878D82A}">
                    <a16:rowId xmlns="" xmlns:a16="http://schemas.microsoft.com/office/drawing/2014/main" val="10001"/>
                  </a:ext>
                </a:extLst>
              </a:tr>
              <a:tr h="0">
                <a:tc>
                  <a:txBody>
                    <a:bodyPr/>
                    <a:lstStyle/>
                    <a:p>
                      <a:pPr marL="0" lvl="0" indent="0" algn="l" rtl="0">
                        <a:spcBef>
                          <a:spcPts val="0"/>
                        </a:spcBef>
                        <a:spcAft>
                          <a:spcPts val="0"/>
                        </a:spcAft>
                        <a:buNone/>
                      </a:pPr>
                      <a:r>
                        <a:rPr lang="en-US" dirty="0" smtClean="0">
                          <a:solidFill>
                            <a:schemeClr val="bg1"/>
                          </a:solidFill>
                        </a:rPr>
                        <a:t>2111a4526</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Indhuja.R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A5</a:t>
                      </a:r>
                      <a:endParaRPr dirty="0">
                        <a:solidFill>
                          <a:schemeClr val="bg1"/>
                        </a:solidFill>
                      </a:endParaRPr>
                    </a:p>
                  </a:txBody>
                  <a:tcPr marL="91425" marR="91425" marT="91425" marB="91425"/>
                </a:tc>
                <a:extLst>
                  <a:ext uri="{0D108BD9-81ED-4DB2-BD59-A6C34878D82A}">
                    <a16:rowId xmlns="" xmlns:a16="http://schemas.microsoft.com/office/drawing/2014/main" val="10002"/>
                  </a:ext>
                </a:extLst>
              </a:tr>
              <a:tr h="0">
                <a:tc>
                  <a:txBody>
                    <a:bodyPr/>
                    <a:lstStyle/>
                    <a:p>
                      <a:pPr marL="0" lvl="0" indent="0" algn="l" rtl="0">
                        <a:spcBef>
                          <a:spcPts val="0"/>
                        </a:spcBef>
                        <a:spcAft>
                          <a:spcPts val="0"/>
                        </a:spcAft>
                        <a:buNone/>
                      </a:pPr>
                      <a:r>
                        <a:rPr lang="en-US" dirty="0" smtClean="0">
                          <a:solidFill>
                            <a:schemeClr val="bg1"/>
                          </a:solidFill>
                        </a:rPr>
                        <a:t>2111a4528</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Kaviya.G</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A5</a:t>
                      </a:r>
                      <a:endParaRPr dirty="0">
                        <a:solidFill>
                          <a:schemeClr val="bg1"/>
                        </a:solidFill>
                      </a:endParaRPr>
                    </a:p>
                  </a:txBody>
                  <a:tcPr marL="91425" marR="91425" marT="91425" marB="91425"/>
                </a:tc>
                <a:extLst>
                  <a:ext uri="{0D108BD9-81ED-4DB2-BD59-A6C34878D82A}">
                    <a16:rowId xmlns=""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528528" y="1215283"/>
            <a:ext cx="6891900" cy="371128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2000" b="1" dirty="0" smtClean="0">
                <a:solidFill>
                  <a:srgbClr val="0B5394"/>
                </a:solidFill>
                <a:latin typeface="EB Garamond Medium"/>
                <a:ea typeface="EB Garamond Medium"/>
                <a:cs typeface="EB Garamond Medium"/>
                <a:sym typeface="EB Garamond Medium"/>
              </a:rPr>
              <a:t>Contents</a:t>
            </a:r>
          </a:p>
          <a:p>
            <a:pPr marL="285750" lvl="0" indent="-285750">
              <a:lnSpc>
                <a:spcPct val="107916"/>
              </a:lnSpc>
              <a:buFont typeface="Wingdings" pitchFamily="2" charset="2"/>
              <a:buChar char="v"/>
            </a:pPr>
            <a:r>
              <a:rPr lang="en-US" sz="1600" dirty="0"/>
              <a:t>Purpose of the </a:t>
            </a:r>
            <a:r>
              <a:rPr lang="en-US" sz="1600" dirty="0" smtClean="0"/>
              <a:t>application</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Stakeholders</a:t>
            </a:r>
            <a:endParaRPr lang="en-US" sz="1600" dirty="0" smtClean="0"/>
          </a:p>
          <a:p>
            <a:pPr marL="285750" lvl="0" indent="-285750">
              <a:lnSpc>
                <a:spcPct val="107916"/>
              </a:lnSpc>
              <a:buFont typeface="Wingdings" pitchFamily="2" charset="2"/>
              <a:buChar char="v"/>
            </a:pPr>
            <a:r>
              <a:rPr lang="en-US" sz="1600" dirty="0"/>
              <a:t>F</a:t>
            </a:r>
            <a:r>
              <a:rPr lang="en-US" sz="1600" dirty="0" smtClean="0"/>
              <a:t>unctional requirements</a:t>
            </a:r>
          </a:p>
          <a:p>
            <a:pPr marL="285750" lvl="0" indent="-285750">
              <a:lnSpc>
                <a:spcPct val="107916"/>
              </a:lnSpc>
              <a:buFont typeface="Wingdings" pitchFamily="2" charset="2"/>
              <a:buChar char="v"/>
            </a:pPr>
            <a:r>
              <a:rPr lang="en-US" sz="1600" dirty="0"/>
              <a:t>N</a:t>
            </a:r>
            <a:r>
              <a:rPr lang="en-US" sz="1600" dirty="0" smtClean="0"/>
              <a:t>on-functional requirements</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User Interface</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System Architecture</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Data management</a:t>
            </a:r>
          </a:p>
          <a:p>
            <a:pPr marL="285750" lvl="0" indent="-285750">
              <a:lnSpc>
                <a:spcPct val="107916"/>
              </a:lnSpc>
              <a:buFont typeface="Wingdings" pitchFamily="2" charset="2"/>
              <a:buChar char="v"/>
            </a:pPr>
            <a:r>
              <a:rPr lang="en-US" sz="1600" dirty="0" smtClean="0">
                <a:solidFill>
                  <a:schemeClr val="tx1"/>
                </a:solidFill>
                <a:latin typeface="+mn-lt"/>
                <a:ea typeface="EB Garamond Medium"/>
                <a:cs typeface="EB Garamond Medium"/>
                <a:sym typeface="EB Garamond Medium"/>
              </a:rPr>
              <a:t>User acceptance</a:t>
            </a:r>
          </a:p>
          <a:p>
            <a:pPr marL="285750" lvl="0" indent="-285750">
              <a:lnSpc>
                <a:spcPct val="107916"/>
              </a:lnSpc>
              <a:buFont typeface="Wingdings" pitchFamily="2" charset="2"/>
              <a:buChar char="v"/>
            </a:pPr>
            <a:endParaRPr lang="en-US" sz="1600" dirty="0">
              <a:solidFill>
                <a:schemeClr val="tx1"/>
              </a:solidFill>
              <a:latin typeface="+mn-lt"/>
              <a:ea typeface="EB Garamond Medium"/>
              <a:cs typeface="EB Garamond Medium"/>
              <a:sym typeface="EB Garamond Medium"/>
            </a:endParaRPr>
          </a:p>
          <a:p>
            <a:pPr lvl="0">
              <a:lnSpc>
                <a:spcPct val="107916"/>
              </a:lnSpc>
            </a:pPr>
            <a:endParaRPr lang="en-US" sz="1600" dirty="0" smtClean="0">
              <a:solidFill>
                <a:schemeClr val="tx1"/>
              </a:solidFill>
              <a:latin typeface="+mn-lt"/>
              <a:ea typeface="EB Garamond Medium"/>
              <a:cs typeface="EB Garamond Medium"/>
              <a:sym typeface="EB Garamond Medium"/>
            </a:endParaRPr>
          </a:p>
        </p:txBody>
      </p:sp>
      <p:sp>
        <p:nvSpPr>
          <p:cNvPr id="1851" name="Google Shape;1851;p211"/>
          <p:cNvSpPr txBox="1"/>
          <p:nvPr/>
        </p:nvSpPr>
        <p:spPr>
          <a:xfrm>
            <a:off x="2789852" y="230027"/>
            <a:ext cx="4092561" cy="318677"/>
          </a:xfrm>
          <a:prstGeom prst="rect">
            <a:avLst/>
          </a:prstGeom>
          <a:noFill/>
          <a:ln>
            <a:noFill/>
          </a:ln>
        </p:spPr>
        <p:txBody>
          <a:bodyPr spcFirstLastPara="1" wrap="square" lIns="91425" tIns="45700" rIns="91425" bIns="45700" anchor="t" anchorCtr="0">
            <a:noAutofit/>
          </a:bodyPr>
          <a:lstStyle/>
          <a:p>
            <a:pPr lvl="0"/>
            <a:r>
              <a:rPr lang="en-US" sz="1600" dirty="0" smtClean="0"/>
              <a:t>            </a:t>
            </a:r>
            <a:r>
              <a:rPr lang="en-US" sz="1600" dirty="0" smtClean="0">
                <a:solidFill>
                  <a:srgbClr val="C00000"/>
                </a:solidFill>
              </a:rPr>
              <a:t>Job </a:t>
            </a:r>
            <a:r>
              <a:rPr lang="en-US" sz="1600" dirty="0">
                <a:solidFill>
                  <a:srgbClr val="C00000"/>
                </a:solidFill>
              </a:rPr>
              <a:t>S</a:t>
            </a:r>
            <a:r>
              <a:rPr lang="en-US" sz="1600" dirty="0" smtClean="0">
                <a:solidFill>
                  <a:srgbClr val="C00000"/>
                </a:solidFill>
              </a:rPr>
              <a:t>earch Application</a:t>
            </a:r>
          </a:p>
          <a:p>
            <a:pPr lvl="0"/>
            <a:r>
              <a:rPr lang="en-US" sz="1600" dirty="0" smtClean="0"/>
              <a:t>software </a:t>
            </a:r>
            <a:r>
              <a:rPr lang="en-US" sz="1600" dirty="0"/>
              <a:t>requirements </a:t>
            </a:r>
            <a:r>
              <a:rPr lang="en-US" sz="1600" dirty="0" smtClean="0"/>
              <a:t>specification(SRS)</a:t>
            </a:r>
            <a:endParaRPr sz="1600" b="1" dirty="0">
              <a:solidFill>
                <a:schemeClr val="tx1">
                  <a:lumMod val="85000"/>
                  <a:lumOff val="15000"/>
                </a:schemeClr>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4816A7A2-9192-ECE4-3ACD-BD402541B6C3}"/>
              </a:ext>
            </a:extLst>
          </p:cNvPr>
          <p:cNvSpPr>
            <a:spLocks noGrp="1"/>
          </p:cNvSpPr>
          <p:nvPr>
            <p:ph type="body" idx="2"/>
          </p:nvPr>
        </p:nvSpPr>
        <p:spPr>
          <a:xfrm>
            <a:off x="135731" y="251927"/>
            <a:ext cx="5930531" cy="4431585"/>
          </a:xfrm>
        </p:spPr>
        <p:txBody>
          <a:bodyPr>
            <a:normAutofit/>
          </a:bodyPr>
          <a:lstStyle/>
          <a:p>
            <a:pPr marL="139700" indent="0">
              <a:buNone/>
            </a:pPr>
            <a:r>
              <a:rPr lang="en-IN" b="1" dirty="0">
                <a:solidFill>
                  <a:srgbClr val="002060"/>
                </a:solidFill>
              </a:rPr>
              <a:t>1.PURPOSE OF THE APPLICATION</a:t>
            </a:r>
          </a:p>
          <a:p>
            <a:pPr marL="139700" indent="0">
              <a:buNone/>
            </a:pPr>
            <a:r>
              <a:rPr lang="en-US" dirty="0"/>
              <a:t>The purpose of the job search application is to provide a platform for job seekers to find and apply for job openings, and for employers to post job listings and review job applications.</a:t>
            </a:r>
          </a:p>
          <a:p>
            <a:pPr marL="139700" indent="0">
              <a:buNone/>
            </a:pPr>
            <a:endParaRPr lang="en-US" dirty="0" smtClean="0"/>
          </a:p>
          <a:p>
            <a:pPr marL="139700" indent="0">
              <a:buNone/>
            </a:pPr>
            <a:endParaRPr lang="en-IN" b="1" dirty="0" smtClean="0">
              <a:solidFill>
                <a:srgbClr val="002060"/>
              </a:solidFill>
            </a:endParaRPr>
          </a:p>
          <a:p>
            <a:pPr marL="139700" indent="0">
              <a:buNone/>
            </a:pPr>
            <a:r>
              <a:rPr lang="en-IN" b="1" dirty="0" smtClean="0">
                <a:solidFill>
                  <a:srgbClr val="002060"/>
                </a:solidFill>
              </a:rPr>
              <a:t>2.STAKEHOLDERS</a:t>
            </a:r>
          </a:p>
          <a:p>
            <a:pPr marL="139700" indent="0">
              <a:buNone/>
            </a:pPr>
            <a:r>
              <a:rPr lang="en-IN" dirty="0" smtClean="0">
                <a:solidFill>
                  <a:srgbClr val="002060"/>
                </a:solidFill>
              </a:rPr>
              <a:t>The  stakeholders for this project include the </a:t>
            </a:r>
            <a:r>
              <a:rPr lang="en-IN" dirty="0" smtClean="0">
                <a:solidFill>
                  <a:srgbClr val="FF0000"/>
                </a:solidFill>
              </a:rPr>
              <a:t>Team Head </a:t>
            </a:r>
            <a:r>
              <a:rPr lang="en-IN" dirty="0" smtClean="0">
                <a:solidFill>
                  <a:schemeClr val="tx1"/>
                </a:solidFill>
              </a:rPr>
              <a:t>Yasmeen</a:t>
            </a:r>
            <a:r>
              <a:rPr lang="en-IN" dirty="0" smtClean="0">
                <a:solidFill>
                  <a:schemeClr val="tx1"/>
                </a:solidFill>
              </a:rPr>
              <a:t>.M , Indhuja.R , Kaviya.G.</a:t>
            </a:r>
          </a:p>
          <a:p>
            <a:pPr marL="139700" indent="0">
              <a:buNone/>
            </a:pPr>
            <a:endParaRPr lang="en-IN" dirty="0">
              <a:solidFill>
                <a:schemeClr val="tx1"/>
              </a:solidFill>
            </a:endParaRPr>
          </a:p>
          <a:p>
            <a:pPr marL="139700" indent="0">
              <a:buNone/>
            </a:pPr>
            <a:endParaRPr lang="en-IN" dirty="0">
              <a:solidFill>
                <a:schemeClr val="tx1"/>
              </a:solidFill>
            </a:endParaRPr>
          </a:p>
          <a:p>
            <a:pPr marL="139700" indent="0">
              <a:buNone/>
            </a:pPr>
            <a:r>
              <a:rPr lang="en-IN" b="1" dirty="0" smtClean="0">
                <a:solidFill>
                  <a:srgbClr val="002060"/>
                </a:solidFill>
              </a:rPr>
              <a:t>3.Functional Requirements</a:t>
            </a:r>
          </a:p>
          <a:p>
            <a:pPr algn="just">
              <a:buFont typeface="Wingdings" pitchFamily="2" charset="2"/>
              <a:buChar char="v"/>
            </a:pPr>
            <a:r>
              <a:rPr lang="en-US" dirty="0">
                <a:solidFill>
                  <a:srgbClr val="FF0000"/>
                </a:solidFill>
              </a:rPr>
              <a:t>User registration</a:t>
            </a:r>
          </a:p>
          <a:p>
            <a:pPr algn="just">
              <a:buFont typeface="Wingdings" pitchFamily="2" charset="2"/>
              <a:buChar char="v"/>
            </a:pPr>
            <a:r>
              <a:rPr lang="en-US" dirty="0">
                <a:solidFill>
                  <a:srgbClr val="FF0000"/>
                </a:solidFill>
              </a:rPr>
              <a:t>Job </a:t>
            </a:r>
            <a:r>
              <a:rPr lang="en-US" dirty="0" smtClean="0">
                <a:solidFill>
                  <a:srgbClr val="FF0000"/>
                </a:solidFill>
              </a:rPr>
              <a:t>search</a:t>
            </a:r>
            <a:endParaRPr lang="en-US" dirty="0">
              <a:solidFill>
                <a:srgbClr val="FF0000"/>
              </a:solidFill>
            </a:endParaRPr>
          </a:p>
          <a:p>
            <a:pPr algn="just">
              <a:buFont typeface="Wingdings" pitchFamily="2" charset="2"/>
              <a:buChar char="v"/>
            </a:pPr>
            <a:r>
              <a:rPr lang="en-US" dirty="0">
                <a:solidFill>
                  <a:srgbClr val="FF0000"/>
                </a:solidFill>
              </a:rPr>
              <a:t>Job </a:t>
            </a:r>
            <a:r>
              <a:rPr lang="en-US" dirty="0" smtClean="0">
                <a:solidFill>
                  <a:srgbClr val="FF0000"/>
                </a:solidFill>
              </a:rPr>
              <a:t>listings</a:t>
            </a:r>
            <a:endParaRPr lang="en-US" dirty="0">
              <a:solidFill>
                <a:srgbClr val="FF0000"/>
              </a:solidFill>
            </a:endParaRPr>
          </a:p>
          <a:p>
            <a:pPr algn="just">
              <a:buFont typeface="Wingdings" pitchFamily="2" charset="2"/>
              <a:buChar char="v"/>
            </a:pPr>
            <a:r>
              <a:rPr lang="en-US" dirty="0">
                <a:solidFill>
                  <a:srgbClr val="FF0000"/>
                </a:solidFill>
              </a:rPr>
              <a:t>Application tracking</a:t>
            </a:r>
            <a:r>
              <a:rPr lang="en-US" dirty="0" smtClean="0">
                <a:solidFill>
                  <a:srgbClr val="FF0000"/>
                </a:solidFill>
              </a:rPr>
              <a:t>:</a:t>
            </a:r>
            <a:endParaRPr lang="en-US" dirty="0">
              <a:solidFill>
                <a:srgbClr val="FF0000"/>
              </a:solidFill>
            </a:endParaRPr>
          </a:p>
          <a:p>
            <a:pPr algn="just">
              <a:buFont typeface="Wingdings" pitchFamily="2" charset="2"/>
              <a:buChar char="v"/>
            </a:pPr>
            <a:r>
              <a:rPr lang="en-US" dirty="0" smtClean="0">
                <a:solidFill>
                  <a:srgbClr val="FF0000"/>
                </a:solidFill>
              </a:rPr>
              <a:t>Notifications</a:t>
            </a:r>
            <a:endParaRPr lang="en-US" dirty="0">
              <a:solidFill>
                <a:srgbClr val="FF0000"/>
              </a:solidFill>
            </a:endParaRPr>
          </a:p>
          <a:p>
            <a:pPr algn="just">
              <a:buFont typeface="Wingdings" pitchFamily="2" charset="2"/>
              <a:buChar char="v"/>
            </a:pPr>
            <a:r>
              <a:rPr lang="en-US" dirty="0">
                <a:solidFill>
                  <a:srgbClr val="FF0000"/>
                </a:solidFill>
              </a:rPr>
              <a:t>Employer portal</a:t>
            </a:r>
          </a:p>
          <a:p>
            <a:pPr algn="just">
              <a:buFont typeface="Wingdings" pitchFamily="2" charset="2"/>
              <a:buChar char="v"/>
            </a:pPr>
            <a:r>
              <a:rPr lang="en-US" dirty="0">
                <a:solidFill>
                  <a:srgbClr val="FF0000"/>
                </a:solidFill>
              </a:rPr>
              <a:t>Resume builder </a:t>
            </a:r>
          </a:p>
          <a:p>
            <a:pPr algn="just">
              <a:buFont typeface="Wingdings" pitchFamily="2" charset="2"/>
              <a:buChar char="v"/>
            </a:pPr>
            <a:r>
              <a:rPr lang="en-US" dirty="0">
                <a:solidFill>
                  <a:srgbClr val="FF0000"/>
                </a:solidFill>
              </a:rPr>
              <a:t>Recommended jobs</a:t>
            </a:r>
          </a:p>
          <a:p>
            <a:pPr marL="139700" indent="0">
              <a:buNone/>
            </a:pPr>
            <a:endParaRPr lang="en-US" dirty="0" smtClean="0"/>
          </a:p>
          <a:p>
            <a:pPr marL="139700" indent="0">
              <a:buNone/>
            </a:pPr>
            <a:endParaRPr lang="en-US" dirty="0">
              <a:solidFill>
                <a:srgbClr val="FFFF00"/>
              </a:solidFill>
            </a:endParaRPr>
          </a:p>
          <a:p>
            <a:pPr marL="139700" indent="0">
              <a:buNone/>
            </a:pPr>
            <a:endParaRPr lang="en-IN" b="1" dirty="0" smtClean="0">
              <a:solidFill>
                <a:srgbClr val="002060"/>
              </a:solidFill>
            </a:endParaRPr>
          </a:p>
        </p:txBody>
      </p:sp>
    </p:spTree>
    <p:extLst>
      <p:ext uri="{BB962C8B-B14F-4D97-AF65-F5344CB8AC3E}">
        <p14:creationId xmlns:p14="http://schemas.microsoft.com/office/powerpoint/2010/main" val="142509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4816A7A2-9192-ECE4-3ACD-BD402541B6C3}"/>
              </a:ext>
            </a:extLst>
          </p:cNvPr>
          <p:cNvSpPr>
            <a:spLocks noGrp="1"/>
          </p:cNvSpPr>
          <p:nvPr>
            <p:ph type="body" idx="2"/>
          </p:nvPr>
        </p:nvSpPr>
        <p:spPr>
          <a:xfrm>
            <a:off x="303682" y="494565"/>
            <a:ext cx="5930531" cy="4273378"/>
          </a:xfrm>
        </p:spPr>
        <p:txBody>
          <a:bodyPr/>
          <a:lstStyle/>
          <a:p>
            <a:pPr marL="139700" indent="0">
              <a:buNone/>
            </a:pPr>
            <a:r>
              <a:rPr lang="en-IN" b="1" dirty="0">
                <a:solidFill>
                  <a:srgbClr val="002060"/>
                </a:solidFill>
              </a:rPr>
              <a:t>4.Non-functional requirements</a:t>
            </a:r>
          </a:p>
          <a:p>
            <a:pPr algn="just">
              <a:buFont typeface="Wingdings" pitchFamily="2" charset="2"/>
              <a:buChar char="v"/>
            </a:pPr>
            <a:r>
              <a:rPr lang="en-US" dirty="0">
                <a:solidFill>
                  <a:srgbClr val="FF0000"/>
                </a:solidFill>
              </a:rPr>
              <a:t>Performance</a:t>
            </a:r>
          </a:p>
          <a:p>
            <a:pPr algn="just">
              <a:buFont typeface="Wingdings" pitchFamily="2" charset="2"/>
              <a:buChar char="v"/>
            </a:pPr>
            <a:r>
              <a:rPr lang="en-US" dirty="0" smtClean="0">
                <a:solidFill>
                  <a:srgbClr val="FF0000"/>
                </a:solidFill>
              </a:rPr>
              <a:t>Security</a:t>
            </a:r>
            <a:endParaRPr lang="en-US" dirty="0">
              <a:solidFill>
                <a:srgbClr val="FF0000"/>
              </a:solidFill>
            </a:endParaRPr>
          </a:p>
          <a:p>
            <a:pPr algn="just">
              <a:buFont typeface="Wingdings" pitchFamily="2" charset="2"/>
              <a:buChar char="v"/>
            </a:pPr>
            <a:r>
              <a:rPr lang="en-US" dirty="0" smtClean="0">
                <a:solidFill>
                  <a:srgbClr val="FF0000"/>
                </a:solidFill>
              </a:rPr>
              <a:t>Usability</a:t>
            </a:r>
            <a:endParaRPr lang="en-US" dirty="0">
              <a:solidFill>
                <a:srgbClr val="FF0000"/>
              </a:solidFill>
            </a:endParaRPr>
          </a:p>
          <a:p>
            <a:pPr algn="just">
              <a:buFont typeface="Wingdings" pitchFamily="2" charset="2"/>
              <a:buChar char="v"/>
            </a:pPr>
            <a:r>
              <a:rPr lang="en-US" dirty="0" smtClean="0">
                <a:solidFill>
                  <a:srgbClr val="FF0000"/>
                </a:solidFill>
              </a:rPr>
              <a:t>Accessibility</a:t>
            </a:r>
            <a:endParaRPr lang="en-US" dirty="0">
              <a:solidFill>
                <a:srgbClr val="FF0000"/>
              </a:solidFill>
            </a:endParaRPr>
          </a:p>
          <a:p>
            <a:pPr algn="just">
              <a:buFont typeface="Wingdings" pitchFamily="2" charset="2"/>
              <a:buChar char="v"/>
            </a:pPr>
            <a:r>
              <a:rPr lang="en-US" dirty="0" smtClean="0">
                <a:solidFill>
                  <a:srgbClr val="FF0000"/>
                </a:solidFill>
              </a:rPr>
              <a:t>Compatibility</a:t>
            </a:r>
            <a:endParaRPr lang="en-US" dirty="0">
              <a:solidFill>
                <a:srgbClr val="FF0000"/>
              </a:solidFill>
            </a:endParaRPr>
          </a:p>
          <a:p>
            <a:pPr algn="just">
              <a:buFont typeface="Wingdings" pitchFamily="2" charset="2"/>
              <a:buChar char="v"/>
            </a:pPr>
            <a:r>
              <a:rPr lang="en-US" dirty="0" smtClean="0">
                <a:solidFill>
                  <a:srgbClr val="FF0000"/>
                </a:solidFill>
              </a:rPr>
              <a:t>Availability</a:t>
            </a:r>
            <a:endParaRPr lang="en-US" dirty="0">
              <a:solidFill>
                <a:srgbClr val="FF0000"/>
              </a:solidFill>
            </a:endParaRPr>
          </a:p>
          <a:p>
            <a:pPr algn="just">
              <a:buFont typeface="Wingdings" pitchFamily="2" charset="2"/>
              <a:buChar char="v"/>
            </a:pPr>
            <a:r>
              <a:rPr lang="en-US" dirty="0" smtClean="0">
                <a:solidFill>
                  <a:srgbClr val="FF0000"/>
                </a:solidFill>
              </a:rPr>
              <a:t>Scalability</a:t>
            </a:r>
          </a:p>
          <a:p>
            <a:pPr algn="just">
              <a:buFont typeface="Wingdings" pitchFamily="2" charset="2"/>
              <a:buChar char="v"/>
            </a:pPr>
            <a:endParaRPr lang="en-US" dirty="0">
              <a:solidFill>
                <a:srgbClr val="FF0000"/>
              </a:solidFill>
            </a:endParaRPr>
          </a:p>
          <a:p>
            <a:pPr marL="139700" indent="0" algn="just">
              <a:buNone/>
            </a:pPr>
            <a:r>
              <a:rPr lang="en-US" b="1" dirty="0" smtClean="0">
                <a:solidFill>
                  <a:srgbClr val="002060"/>
                </a:solidFill>
              </a:rPr>
              <a:t>5.USER INTERFACE</a:t>
            </a:r>
          </a:p>
          <a:p>
            <a:pPr algn="just">
              <a:buFont typeface="Wingdings" pitchFamily="2" charset="2"/>
              <a:buChar char="v"/>
            </a:pPr>
            <a:r>
              <a:rPr lang="en-US" dirty="0" smtClean="0">
                <a:solidFill>
                  <a:srgbClr val="FF0000"/>
                </a:solidFill>
              </a:rPr>
              <a:t>Navigation</a:t>
            </a:r>
          </a:p>
          <a:p>
            <a:pPr algn="just">
              <a:buFont typeface="Wingdings" pitchFamily="2" charset="2"/>
              <a:buChar char="v"/>
            </a:pPr>
            <a:r>
              <a:rPr lang="en-US" dirty="0">
                <a:solidFill>
                  <a:srgbClr val="FF0000"/>
                </a:solidFill>
              </a:rPr>
              <a:t>Search </a:t>
            </a:r>
            <a:r>
              <a:rPr lang="en-US" dirty="0" smtClean="0">
                <a:solidFill>
                  <a:srgbClr val="FF0000"/>
                </a:solidFill>
              </a:rPr>
              <a:t>Functionality</a:t>
            </a:r>
          </a:p>
          <a:p>
            <a:pPr algn="just">
              <a:buFont typeface="Wingdings" pitchFamily="2" charset="2"/>
              <a:buChar char="v"/>
            </a:pPr>
            <a:r>
              <a:rPr lang="en-US" dirty="0">
                <a:solidFill>
                  <a:srgbClr val="FF0000"/>
                </a:solidFill>
              </a:rPr>
              <a:t>Job Listing </a:t>
            </a:r>
            <a:r>
              <a:rPr lang="en-US" dirty="0" smtClean="0">
                <a:solidFill>
                  <a:srgbClr val="FF0000"/>
                </a:solidFill>
              </a:rPr>
              <a:t>Page</a:t>
            </a:r>
          </a:p>
          <a:p>
            <a:pPr algn="just">
              <a:buFont typeface="Wingdings" pitchFamily="2" charset="2"/>
              <a:buChar char="v"/>
            </a:pPr>
            <a:r>
              <a:rPr lang="en-US" dirty="0">
                <a:solidFill>
                  <a:srgbClr val="FF0000"/>
                </a:solidFill>
              </a:rPr>
              <a:t>Job Application </a:t>
            </a:r>
            <a:r>
              <a:rPr lang="en-US" dirty="0" smtClean="0">
                <a:solidFill>
                  <a:srgbClr val="FF0000"/>
                </a:solidFill>
              </a:rPr>
              <a:t>Form</a:t>
            </a:r>
          </a:p>
          <a:p>
            <a:pPr algn="just">
              <a:buFont typeface="Wingdings" pitchFamily="2" charset="2"/>
              <a:buChar char="v"/>
            </a:pPr>
            <a:r>
              <a:rPr lang="en-US" dirty="0">
                <a:solidFill>
                  <a:srgbClr val="FF0000"/>
                </a:solidFill>
              </a:rPr>
              <a:t>User </a:t>
            </a:r>
            <a:r>
              <a:rPr lang="en-US" dirty="0" smtClean="0">
                <a:solidFill>
                  <a:srgbClr val="FF0000"/>
                </a:solidFill>
              </a:rPr>
              <a:t>Account</a:t>
            </a:r>
          </a:p>
          <a:p>
            <a:pPr algn="just">
              <a:buFont typeface="Wingdings" pitchFamily="2" charset="2"/>
              <a:buChar char="v"/>
            </a:pPr>
            <a:r>
              <a:rPr lang="en-US" dirty="0">
                <a:solidFill>
                  <a:srgbClr val="FF0000"/>
                </a:solidFill>
              </a:rPr>
              <a:t>Mobile </a:t>
            </a:r>
            <a:r>
              <a:rPr lang="en-US" dirty="0" smtClean="0">
                <a:solidFill>
                  <a:srgbClr val="FF0000"/>
                </a:solidFill>
              </a:rPr>
              <a:t>Responsive</a:t>
            </a:r>
          </a:p>
          <a:p>
            <a:pPr algn="just">
              <a:buFont typeface="Wingdings" pitchFamily="2" charset="2"/>
              <a:buChar char="v"/>
            </a:pPr>
            <a:r>
              <a:rPr lang="en-US" dirty="0" smtClean="0">
                <a:solidFill>
                  <a:srgbClr val="FF0000"/>
                </a:solidFill>
              </a:rPr>
              <a:t>About Us</a:t>
            </a:r>
            <a:endParaRPr lang="en-US" b="1" dirty="0" smtClean="0">
              <a:solidFill>
                <a:srgbClr val="FF0000"/>
              </a:solidFill>
            </a:endParaRPr>
          </a:p>
          <a:p>
            <a:pPr marL="139700" indent="0" algn="just">
              <a:buNone/>
            </a:pPr>
            <a:endParaRPr lang="en-US" dirty="0">
              <a:solidFill>
                <a:srgbClr val="FF0000"/>
              </a:solidFill>
            </a:endParaRPr>
          </a:p>
        </p:txBody>
      </p:sp>
    </p:spTree>
    <p:extLst>
      <p:ext uri="{BB962C8B-B14F-4D97-AF65-F5344CB8AC3E}">
        <p14:creationId xmlns:p14="http://schemas.microsoft.com/office/powerpoint/2010/main" val="81216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4816A7A2-9192-ECE4-3ACD-BD402541B6C3}"/>
              </a:ext>
            </a:extLst>
          </p:cNvPr>
          <p:cNvSpPr>
            <a:spLocks noGrp="1"/>
          </p:cNvSpPr>
          <p:nvPr>
            <p:ph type="body" idx="2"/>
          </p:nvPr>
        </p:nvSpPr>
        <p:spPr>
          <a:xfrm>
            <a:off x="331674" y="587871"/>
            <a:ext cx="5930531" cy="4058774"/>
          </a:xfrm>
        </p:spPr>
        <p:txBody>
          <a:bodyPr>
            <a:normAutofit lnSpcReduction="10000"/>
          </a:bodyPr>
          <a:lstStyle/>
          <a:p>
            <a:pPr marL="139700" lvl="0" indent="0">
              <a:buNone/>
            </a:pPr>
            <a:r>
              <a:rPr lang="en-IN" b="1" dirty="0" smtClean="0">
                <a:solidFill>
                  <a:srgbClr val="002060"/>
                </a:solidFill>
              </a:rPr>
              <a:t>6.</a:t>
            </a:r>
            <a:r>
              <a:rPr lang="en-US" b="1" dirty="0">
                <a:solidFill>
                  <a:srgbClr val="002060"/>
                </a:solidFill>
                <a:ea typeface="EB Garamond Medium"/>
                <a:cs typeface="EB Garamond Medium"/>
                <a:sym typeface="EB Garamond Medium"/>
              </a:rPr>
              <a:t> System </a:t>
            </a:r>
            <a:r>
              <a:rPr lang="en-US" b="1" dirty="0" smtClean="0">
                <a:solidFill>
                  <a:srgbClr val="002060"/>
                </a:solidFill>
                <a:ea typeface="EB Garamond Medium"/>
                <a:cs typeface="EB Garamond Medium"/>
                <a:sym typeface="EB Garamond Medium"/>
              </a:rPr>
              <a:t>Architecture</a:t>
            </a:r>
          </a:p>
          <a:p>
            <a:pPr marL="139700" lvl="0" indent="0" algn="just">
              <a:buNone/>
            </a:pPr>
            <a:r>
              <a:rPr lang="en-US" dirty="0" smtClean="0">
                <a:solidFill>
                  <a:srgbClr val="FF0000"/>
                </a:solidFill>
              </a:rPr>
              <a:t>1.Client-Server </a:t>
            </a:r>
            <a:r>
              <a:rPr lang="en-US" dirty="0">
                <a:solidFill>
                  <a:srgbClr val="FF0000"/>
                </a:solidFill>
              </a:rPr>
              <a:t>Architecture</a:t>
            </a:r>
            <a:r>
              <a:rPr lang="en-US" dirty="0" smtClean="0">
                <a:solidFill>
                  <a:srgbClr val="FF0000"/>
                </a:solidFill>
              </a:rPr>
              <a:t>:</a:t>
            </a:r>
          </a:p>
          <a:p>
            <a:pPr marL="139700" lvl="0" indent="0" algn="just">
              <a:buNone/>
            </a:pPr>
            <a:r>
              <a:rPr lang="en-US" dirty="0" smtClean="0"/>
              <a:t>      This </a:t>
            </a:r>
            <a:r>
              <a:rPr lang="en-US" dirty="0"/>
              <a:t>allows for scalability, security, and easy maintenance</a:t>
            </a:r>
            <a:r>
              <a:rPr lang="en-US" dirty="0" smtClean="0"/>
              <a:t>.</a:t>
            </a:r>
          </a:p>
          <a:p>
            <a:pPr marL="139700" lvl="0" indent="0" algn="just">
              <a:buNone/>
            </a:pPr>
            <a:endParaRPr lang="en-US" b="1" dirty="0">
              <a:solidFill>
                <a:srgbClr val="002060"/>
              </a:solidFill>
              <a:ea typeface="EB Garamond Medium"/>
              <a:cs typeface="EB Garamond Medium"/>
              <a:sym typeface="EB Garamond Medium"/>
            </a:endParaRPr>
          </a:p>
          <a:p>
            <a:pPr marL="139700" indent="0" algn="just">
              <a:buNone/>
            </a:pPr>
            <a:r>
              <a:rPr lang="en-IN" dirty="0" smtClean="0">
                <a:solidFill>
                  <a:srgbClr val="FF0000"/>
                </a:solidFill>
              </a:rPr>
              <a:t>2.Web application:</a:t>
            </a:r>
          </a:p>
          <a:p>
            <a:pPr marL="139700" indent="0" algn="just">
              <a:buNone/>
            </a:pPr>
            <a:r>
              <a:rPr lang="en-US" dirty="0"/>
              <a:t>HTML, CSS, </a:t>
            </a:r>
            <a:r>
              <a:rPr lang="en-US" dirty="0" smtClean="0"/>
              <a:t>Javascript  ,Mysql</a:t>
            </a:r>
          </a:p>
          <a:p>
            <a:pPr marL="139700" indent="0" algn="just">
              <a:buNone/>
            </a:pPr>
            <a:endParaRPr lang="en-US" dirty="0">
              <a:solidFill>
                <a:srgbClr val="FF0000"/>
              </a:solidFill>
            </a:endParaRPr>
          </a:p>
          <a:p>
            <a:pPr marL="139700" indent="0" algn="just">
              <a:buNone/>
            </a:pPr>
            <a:r>
              <a:rPr lang="en-US" b="1" dirty="0" smtClean="0">
                <a:solidFill>
                  <a:srgbClr val="002060"/>
                </a:solidFill>
              </a:rPr>
              <a:t>7.Database </a:t>
            </a:r>
            <a:r>
              <a:rPr lang="en-US" b="1" dirty="0">
                <a:solidFill>
                  <a:srgbClr val="002060"/>
                </a:solidFill>
              </a:rPr>
              <a:t>Management </a:t>
            </a:r>
            <a:r>
              <a:rPr lang="en-US" b="1" dirty="0" smtClean="0">
                <a:solidFill>
                  <a:srgbClr val="002060"/>
                </a:solidFill>
              </a:rPr>
              <a:t>System</a:t>
            </a:r>
          </a:p>
          <a:p>
            <a:pPr marL="139700" indent="0" algn="just">
              <a:buNone/>
            </a:pPr>
            <a:r>
              <a:rPr lang="en-US" dirty="0"/>
              <a:t>The job search application should use a database management system to store job listings, user information, and job applications. This allows for efficient data management and retrieval, and enables users to save job searches and receive job alerts</a:t>
            </a:r>
            <a:r>
              <a:rPr lang="en-US" dirty="0" smtClean="0"/>
              <a:t>.</a:t>
            </a:r>
          </a:p>
          <a:p>
            <a:pPr marL="139700" indent="0" algn="just">
              <a:buNone/>
            </a:pPr>
            <a:endParaRPr lang="en-US" b="1" dirty="0">
              <a:solidFill>
                <a:srgbClr val="002060"/>
              </a:solidFill>
            </a:endParaRPr>
          </a:p>
          <a:p>
            <a:pPr marL="139700" indent="0" algn="just">
              <a:buNone/>
            </a:pPr>
            <a:r>
              <a:rPr lang="en-US" b="1" dirty="0" smtClean="0">
                <a:solidFill>
                  <a:srgbClr val="002060"/>
                </a:solidFill>
              </a:rPr>
              <a:t>8.User acceptance</a:t>
            </a:r>
          </a:p>
          <a:p>
            <a:pPr marL="139700" indent="0" algn="just">
              <a:buNone/>
            </a:pPr>
            <a:r>
              <a:rPr lang="en-US" dirty="0"/>
              <a:t>The user acceptance criteria section </a:t>
            </a:r>
            <a:r>
              <a:rPr lang="en-US" dirty="0" smtClean="0"/>
              <a:t> </a:t>
            </a:r>
            <a:r>
              <a:rPr lang="en-US" dirty="0"/>
              <a:t>for a job search application outlines the criteria that will be used to determine whether the application meets the needs and expectations of the users. This section typically includes a description of the testing process and the performance metrics that will be used to measure success.</a:t>
            </a:r>
            <a:endParaRPr lang="en-IN" b="1" dirty="0">
              <a:solidFill>
                <a:srgbClr val="002060"/>
              </a:solidFill>
            </a:endParaRPr>
          </a:p>
        </p:txBody>
      </p:sp>
    </p:spTree>
    <p:extLst>
      <p:ext uri="{BB962C8B-B14F-4D97-AF65-F5344CB8AC3E}">
        <p14:creationId xmlns:p14="http://schemas.microsoft.com/office/powerpoint/2010/main" val="112050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dirty="0">
                <a:solidFill>
                  <a:srgbClr val="BD8738"/>
                </a:solidFill>
                <a:latin typeface="EB Garamond SemiBold"/>
                <a:ea typeface="EB Garamond SemiBold"/>
                <a:cs typeface="EB Garamond SemiBold"/>
                <a:sym typeface="EB Garamond SemiBold"/>
              </a:rPr>
              <a:t>https://github.com/yasuma26112002/yasmeen-.git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315</Words>
  <Application>Microsoft Office PowerPoint</Application>
  <PresentationFormat>On-screen Show (16:9)</PresentationFormat>
  <Paragraphs>76</Paragraphs>
  <Slides>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Noto Sans Symbols</vt:lpstr>
      <vt:lpstr>EB Garamond SemiBold</vt:lpstr>
      <vt:lpstr>Public Sans</vt:lpstr>
      <vt:lpstr>Calibri</vt:lpstr>
      <vt:lpstr>EB Garamond Medium</vt:lpstr>
      <vt:lpstr>EB Garamond</vt:lpstr>
      <vt:lpstr>Wingdings</vt:lpstr>
      <vt:lpstr>Simple Light</vt:lpstr>
      <vt:lpstr>PowerPoint Presentation</vt:lpstr>
      <vt:lpstr>Your Project Name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LENOVO</cp:lastModifiedBy>
  <cp:revision>10</cp:revision>
  <dcterms:created xsi:type="dcterms:W3CDTF">2020-08-13T11:21:46Z</dcterms:created>
  <dcterms:modified xsi:type="dcterms:W3CDTF">2023-03-30T15:53:15Z</dcterms:modified>
</cp:coreProperties>
</file>